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9" r:id="rId3"/>
    <p:sldId id="262" r:id="rId4"/>
    <p:sldId id="273" r:id="rId5"/>
    <p:sldId id="274" r:id="rId6"/>
    <p:sldId id="275" r:id="rId7"/>
    <p:sldId id="279" r:id="rId8"/>
    <p:sldId id="276" r:id="rId9"/>
    <p:sldId id="278" r:id="rId10"/>
    <p:sldId id="277" r:id="rId11"/>
    <p:sldId id="280" r:id="rId12"/>
    <p:sldId id="281" r:id="rId13"/>
    <p:sldId id="282" r:id="rId14"/>
    <p:sldId id="284" r:id="rId15"/>
    <p:sldId id="283" r:id="rId16"/>
  </p:sldIdLst>
  <p:sldSz cx="9144000" cy="6858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8" autoAdjust="0"/>
    <p:restoredTop sz="94660"/>
  </p:normalViewPr>
  <p:slideViewPr>
    <p:cSldViewPr>
      <p:cViewPr varScale="1">
        <p:scale>
          <a:sx n="78" d="100"/>
          <a:sy n="78" d="100"/>
        </p:scale>
        <p:origin x="-259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1.emf"/><Relationship Id="rId7" Type="http://schemas.openxmlformats.org/officeDocument/2006/relationships/image" Target="../media/image45.emf"/><Relationship Id="rId2" Type="http://schemas.openxmlformats.org/officeDocument/2006/relationships/image" Target="../media/image40.emf"/><Relationship Id="rId1" Type="http://schemas.openxmlformats.org/officeDocument/2006/relationships/image" Target="../media/image39.emf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Relationship Id="rId9" Type="http://schemas.openxmlformats.org/officeDocument/2006/relationships/image" Target="../media/image4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C665A-E337-4F3B-936C-7ED280EFDADC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1C7810-7E65-4A1A-BF9A-45643BCA9B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613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C7810-7E65-4A1A-BF9A-45643BCA9BC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371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C7810-7E65-4A1A-BF9A-45643BCA9BCC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32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C7810-7E65-4A1A-BF9A-45643BCA9BCC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969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1936-F0AF-48D1-AB5B-50DC5BCD1FED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D854A-BA0D-45BE-90CC-4C806DB1FA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1936-F0AF-48D1-AB5B-50DC5BCD1FED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D854A-BA0D-45BE-90CC-4C806DB1FA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1936-F0AF-48D1-AB5B-50DC5BCD1FED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D854A-BA0D-45BE-90CC-4C806DB1FA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1936-F0AF-48D1-AB5B-50DC5BCD1FED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D854A-BA0D-45BE-90CC-4C806DB1FA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1936-F0AF-48D1-AB5B-50DC5BCD1FED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D854A-BA0D-45BE-90CC-4C806DB1FA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1936-F0AF-48D1-AB5B-50DC5BCD1FED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D854A-BA0D-45BE-90CC-4C806DB1FA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1936-F0AF-48D1-AB5B-50DC5BCD1FED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D854A-BA0D-45BE-90CC-4C806DB1FA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1936-F0AF-48D1-AB5B-50DC5BCD1FED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D854A-BA0D-45BE-90CC-4C806DB1FA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1936-F0AF-48D1-AB5B-50DC5BCD1FED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D854A-BA0D-45BE-90CC-4C806DB1FA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1936-F0AF-48D1-AB5B-50DC5BCD1FED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D854A-BA0D-45BE-90CC-4C806DB1FA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1936-F0AF-48D1-AB5B-50DC5BCD1FED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D854A-BA0D-45BE-90CC-4C806DB1FA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1161936-F0AF-48D1-AB5B-50DC5BCD1FED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F7D854A-BA0D-45BE-90CC-4C806DB1FA7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43.emf"/><Relationship Id="rId18" Type="http://schemas.openxmlformats.org/officeDocument/2006/relationships/oleObject" Target="../embeddings/oleObject8.bin"/><Relationship Id="rId3" Type="http://schemas.openxmlformats.org/officeDocument/2006/relationships/oleObject" Target="../embeddings/oleObject1.bin"/><Relationship Id="rId21" Type="http://schemas.openxmlformats.org/officeDocument/2006/relationships/image" Target="../media/image47.emf"/><Relationship Id="rId7" Type="http://schemas.openxmlformats.org/officeDocument/2006/relationships/image" Target="../media/image40.e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45.e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2.emf"/><Relationship Id="rId5" Type="http://schemas.openxmlformats.org/officeDocument/2006/relationships/image" Target="../media/image48.png"/><Relationship Id="rId15" Type="http://schemas.openxmlformats.org/officeDocument/2006/relationships/image" Target="../media/image44.e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46.emf"/><Relationship Id="rId4" Type="http://schemas.openxmlformats.org/officeDocument/2006/relationships/image" Target="../media/image39.emf"/><Relationship Id="rId9" Type="http://schemas.openxmlformats.org/officeDocument/2006/relationships/image" Target="../media/image41.emf"/><Relationship Id="rId14" Type="http://schemas.openxmlformats.org/officeDocument/2006/relationships/oleObject" Target="../embeddings/oleObject6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stagram.com/logosdobr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93000"/>
                    </a14:imgEffect>
                    <a14:imgEffect>
                      <a14:brightnessContrast bright="8000" contrast="-35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87" y="260648"/>
            <a:ext cx="872509" cy="12575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2" r="7606"/>
          <a:stretch/>
        </p:blipFill>
        <p:spPr>
          <a:xfrm>
            <a:off x="7206061" y="381465"/>
            <a:ext cx="912154" cy="1136711"/>
          </a:xfrm>
          <a:prstGeom prst="rect">
            <a:avLst/>
          </a:prstGeom>
        </p:spPr>
      </p:pic>
      <p:pic>
        <p:nvPicPr>
          <p:cNvPr id="1027" name="Picture 3" descr="Эмблема Логоса для календаря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803" y="4521"/>
            <a:ext cx="3072341" cy="1957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39D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8520" y="1844824"/>
            <a:ext cx="885596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 </a:t>
            </a:r>
          </a:p>
          <a:p>
            <a:pPr algn="ctr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Центре дополнительного </a:t>
            </a:r>
            <a:r>
              <a:rPr lang="ru-RU" sz="3200" b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детей</a:t>
            </a:r>
            <a:endParaRPr lang="ru-RU" sz="32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«Логос»</a:t>
            </a:r>
            <a:endParaRPr lang="ru-RU" sz="2400" b="1" i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ru-RU" sz="2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Березина Людмила Михайловна</a:t>
            </a:r>
          </a:p>
          <a:p>
            <a:pPr algn="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Методист МБУ ДО «ЦДОД «Логос»</a:t>
            </a:r>
          </a:p>
          <a:p>
            <a:pPr algn="r"/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.Добрянка</a:t>
            </a:r>
            <a:endParaRPr lang="ru-RU" sz="2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284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987" y="870880"/>
            <a:ext cx="3176677" cy="23810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16" y="3573016"/>
            <a:ext cx="3162171" cy="23759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188640"/>
            <a:ext cx="2121592" cy="143268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9512" y="404664"/>
            <a:ext cx="68421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Традиционные формы работы с родителями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75656" y="1594147"/>
            <a:ext cx="3078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Досуговые мероприятия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85800" y="5900676"/>
            <a:ext cx="4067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Недели отделов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886" y="3573016"/>
            <a:ext cx="3328724" cy="20699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74492" y="5651158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Туристические слеты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663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908720"/>
            <a:ext cx="75608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Психолого-педагогические формы работы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11560" y="4908894"/>
            <a:ext cx="3378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</a:t>
            </a:r>
            <a:r>
              <a:rPr lang="ru-RU" dirty="0" smtClean="0"/>
              <a:t>онсультации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а</a:t>
            </a:r>
            <a:r>
              <a:rPr lang="ru-RU" dirty="0" smtClean="0"/>
              <a:t>нкетирование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д</a:t>
            </a:r>
            <a:r>
              <a:rPr lang="ru-RU" dirty="0" smtClean="0"/>
              <a:t>иагностика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тренинги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434" y="52100"/>
            <a:ext cx="2121592" cy="14326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01008"/>
            <a:ext cx="3803914" cy="28529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34095"/>
            <a:ext cx="3779912" cy="283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4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31901"/>
            <a:ext cx="2121592" cy="14326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540" y="216274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Общественные формы работы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587" y="3284984"/>
            <a:ext cx="3243353" cy="24264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576" y="1464585"/>
            <a:ext cx="67687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Родительский комитет </a:t>
            </a:r>
          </a:p>
          <a:p>
            <a:endParaRPr lang="ru-RU" dirty="0" smtClean="0"/>
          </a:p>
          <a:p>
            <a:r>
              <a:rPr lang="ru-RU" dirty="0" smtClean="0"/>
              <a:t>Цель- оказание помощи педагогическому коллективу Центра в организации образовательного процесса и социальной защиты обучающихся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512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786" y="1421921"/>
            <a:ext cx="2967154" cy="22225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948" y="3950390"/>
            <a:ext cx="4187957" cy="23557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16401" r="10625" b="22700"/>
          <a:stretch/>
        </p:blipFill>
        <p:spPr>
          <a:xfrm>
            <a:off x="4505292" y="1312956"/>
            <a:ext cx="4257270" cy="23076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69" y="3933056"/>
            <a:ext cx="3076278" cy="230932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9374" y="220948"/>
            <a:ext cx="59490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/>
              <a:t>Общественные формы работы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5576" y="898178"/>
            <a:ext cx="6480720" cy="370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Семейный клуб «Ступени»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0"/>
            <a:ext cx="21209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58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1601405"/>
              </p:ext>
            </p:extLst>
          </p:nvPr>
        </p:nvGraphicFramePr>
        <p:xfrm>
          <a:off x="395536" y="1196752"/>
          <a:ext cx="1872208" cy="26490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Acrobat Document" r:id="rId3" imgW="4533698" imgH="6415869" progId="AcroExch.Document.11">
                  <p:embed/>
                </p:oleObj>
              </mc:Choice>
              <mc:Fallback>
                <p:oleObj name="Acrobat Document" r:id="rId3" imgW="4533698" imgH="6415869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536" y="1196752"/>
                        <a:ext cx="1872208" cy="26490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95536" y="404664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Достижения клуба</a:t>
            </a:r>
            <a:endParaRPr lang="ru-RU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0"/>
            <a:ext cx="21209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6456937"/>
              </p:ext>
            </p:extLst>
          </p:nvPr>
        </p:nvGraphicFramePr>
        <p:xfrm>
          <a:off x="2123728" y="1268760"/>
          <a:ext cx="1758591" cy="2488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Acrobat Document" r:id="rId6" imgW="4533698" imgH="6415869" progId="AcroExch.Document.11">
                  <p:embed/>
                </p:oleObj>
              </mc:Choice>
              <mc:Fallback>
                <p:oleObj name="Acrobat Document" r:id="rId6" imgW="4533698" imgH="6415869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23728" y="1268760"/>
                        <a:ext cx="1758591" cy="24882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1254061"/>
              </p:ext>
            </p:extLst>
          </p:nvPr>
        </p:nvGraphicFramePr>
        <p:xfrm>
          <a:off x="3851920" y="1052736"/>
          <a:ext cx="1728192" cy="24452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Acrobat Document" r:id="rId8" imgW="4533698" imgH="6415869" progId="AcroExch.Document.11">
                  <p:embed/>
                </p:oleObj>
              </mc:Choice>
              <mc:Fallback>
                <p:oleObj name="Acrobat Document" r:id="rId8" imgW="4533698" imgH="6415869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851920" y="1052736"/>
                        <a:ext cx="1728192" cy="24452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4195639"/>
              </p:ext>
            </p:extLst>
          </p:nvPr>
        </p:nvGraphicFramePr>
        <p:xfrm>
          <a:off x="3851920" y="3501008"/>
          <a:ext cx="1728192" cy="2445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Acrobat Document" r:id="rId10" imgW="4533698" imgH="6415869" progId="AcroExch.Document.11">
                  <p:embed/>
                </p:oleObj>
              </mc:Choice>
              <mc:Fallback>
                <p:oleObj name="Acrobat Document" r:id="rId10" imgW="4533698" imgH="6415869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851920" y="3501008"/>
                        <a:ext cx="1728192" cy="24452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0015360"/>
              </p:ext>
            </p:extLst>
          </p:nvPr>
        </p:nvGraphicFramePr>
        <p:xfrm>
          <a:off x="5580112" y="1196752"/>
          <a:ext cx="1707076" cy="2415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Acrobat Document" r:id="rId12" imgW="4533698" imgH="6415869" progId="AcroExch.Document.11">
                  <p:embed/>
                </p:oleObj>
              </mc:Choice>
              <mc:Fallback>
                <p:oleObj name="Acrobat Document" r:id="rId12" imgW="4533698" imgH="6415869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580112" y="1196752"/>
                        <a:ext cx="1707076" cy="24153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8848302"/>
              </p:ext>
            </p:extLst>
          </p:nvPr>
        </p:nvGraphicFramePr>
        <p:xfrm>
          <a:off x="381564" y="3789041"/>
          <a:ext cx="1832114" cy="259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Acrobat Document" r:id="rId14" imgW="4533698" imgH="6415869" progId="AcroExch.Document.11">
                  <p:embed/>
                </p:oleObj>
              </mc:Choice>
              <mc:Fallback>
                <p:oleObj name="Acrobat Document" r:id="rId14" imgW="4533698" imgH="6415869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81564" y="3789041"/>
                        <a:ext cx="1832114" cy="2592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4422253"/>
              </p:ext>
            </p:extLst>
          </p:nvPr>
        </p:nvGraphicFramePr>
        <p:xfrm>
          <a:off x="2195736" y="3717032"/>
          <a:ext cx="1758591" cy="2488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Acrobat Document" r:id="rId16" imgW="4533698" imgH="6415869" progId="AcroExch.Document.11">
                  <p:embed/>
                </p:oleObj>
              </mc:Choice>
              <mc:Fallback>
                <p:oleObj name="Acrobat Document" r:id="rId16" imgW="4533698" imgH="6415869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195736" y="3717032"/>
                        <a:ext cx="1758591" cy="24882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391849"/>
              </p:ext>
            </p:extLst>
          </p:nvPr>
        </p:nvGraphicFramePr>
        <p:xfrm>
          <a:off x="5580112" y="3573016"/>
          <a:ext cx="1728192" cy="24452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Acrobat Document" r:id="rId18" imgW="4533698" imgH="6415869" progId="AcroExch.Document.11">
                  <p:embed/>
                </p:oleObj>
              </mc:Choice>
              <mc:Fallback>
                <p:oleObj name="Acrobat Document" r:id="rId18" imgW="4533698" imgH="6415869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580112" y="3573016"/>
                        <a:ext cx="1728192" cy="24452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3353822"/>
              </p:ext>
            </p:extLst>
          </p:nvPr>
        </p:nvGraphicFramePr>
        <p:xfrm>
          <a:off x="7199275" y="1916832"/>
          <a:ext cx="1618878" cy="2290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Acrobat Document" r:id="rId20" imgW="4533698" imgH="6415869" progId="AcroExch.Document.11">
                  <p:embed/>
                </p:oleObj>
              </mc:Choice>
              <mc:Fallback>
                <p:oleObj name="Acrobat Document" r:id="rId20" imgW="4533698" imgH="6415869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199275" y="1916832"/>
                        <a:ext cx="1618878" cy="2290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6104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692696"/>
            <a:ext cx="7992888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pPr algn="ctr"/>
            <a:r>
              <a:rPr lang="ru-RU" sz="4800" dirty="0" smtClean="0">
                <a:solidFill>
                  <a:schemeClr val="accent5">
                    <a:lumMod val="75000"/>
                  </a:schemeClr>
                </a:solidFill>
              </a:rPr>
              <a:t>Благодарю за внимание!</a:t>
            </a:r>
            <a:endParaRPr lang="ru-RU" sz="48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Адрес</a:t>
            </a:r>
            <a:r>
              <a:rPr lang="ru-RU" dirty="0"/>
              <a:t>: инд. 618740, г. Добрянка, ул. Победы, 101</a:t>
            </a:r>
          </a:p>
          <a:p>
            <a:pPr algn="ctr"/>
            <a:r>
              <a:rPr lang="ru-RU" dirty="0"/>
              <a:t>Телефон: 8 (34265) 2-48-80</a:t>
            </a:r>
          </a:p>
          <a:p>
            <a:pPr algn="ctr"/>
            <a:r>
              <a:rPr lang="ru-RU" dirty="0"/>
              <a:t>e-</a:t>
            </a:r>
            <a:r>
              <a:rPr lang="ru-RU" dirty="0" err="1"/>
              <a:t>mail</a:t>
            </a:r>
            <a:r>
              <a:rPr lang="ru-RU" dirty="0"/>
              <a:t>: logos-dobr@mail.ru.</a:t>
            </a:r>
          </a:p>
          <a:p>
            <a:pPr algn="ctr"/>
            <a:endParaRPr lang="ru-RU" dirty="0"/>
          </a:p>
          <a:p>
            <a:pPr algn="ctr"/>
            <a:r>
              <a:rPr lang="ru-RU" dirty="0" err="1"/>
              <a:t>VK:https</a:t>
            </a:r>
            <a:r>
              <a:rPr lang="ru-RU" dirty="0"/>
              <a:t>://vk.com/public76471365</a:t>
            </a:r>
          </a:p>
          <a:p>
            <a:pPr algn="ctr"/>
            <a:endParaRPr lang="ru-RU" dirty="0"/>
          </a:p>
          <a:p>
            <a:pPr algn="ctr"/>
            <a:r>
              <a:rPr lang="ru-RU" dirty="0" err="1"/>
              <a:t>instagram</a:t>
            </a:r>
            <a:r>
              <a:rPr lang="ru-RU" dirty="0"/>
              <a:t>: </a:t>
            </a:r>
            <a:r>
              <a:rPr lang="ru-RU" dirty="0">
                <a:hlinkClick r:id="rId2"/>
              </a:rPr>
              <a:t>https://www.instagram.com/logosdobr</a:t>
            </a:r>
            <a:r>
              <a:rPr lang="ru-RU" dirty="0" smtClean="0">
                <a:hlinkClick r:id="rId2"/>
              </a:rPr>
              <a:t>/</a:t>
            </a:r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Мой телефон 89027910198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909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Эмблема Логоса для календар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04664"/>
            <a:ext cx="2119460" cy="143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39D"/>
                  </a:outerShdw>
                </a:effectLst>
              </a14:hiddenEffects>
            </a:ext>
          </a:extLst>
        </p:spPr>
      </p:pic>
      <p:sp>
        <p:nvSpPr>
          <p:cNvPr id="10" name="Содержимое 9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2121417"/>
          </a:xfrm>
        </p:spPr>
        <p:txBody>
          <a:bodyPr>
            <a:normAutofit/>
          </a:bodyPr>
          <a:lstStyle/>
          <a:p>
            <a:endParaRPr lang="ru-RU" sz="1600" dirty="0" smtClean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731518"/>
            <a:ext cx="61206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/>
          </a:p>
          <a:p>
            <a:endParaRPr lang="ru-RU" sz="2400" dirty="0"/>
          </a:p>
          <a:p>
            <a:r>
              <a:rPr lang="ru-RU" sz="2400" dirty="0" smtClean="0"/>
              <a:t>«Воспитывает </a:t>
            </a:r>
            <a:r>
              <a:rPr lang="ru-RU" sz="2400" dirty="0"/>
              <a:t>все: люди, вещи, явления, но прежде всего и дольше всего — люди. Из них на первом месте — родители и </a:t>
            </a:r>
            <a:r>
              <a:rPr lang="ru-RU" sz="2400" dirty="0" smtClean="0"/>
              <a:t>педагоги»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                                       А.С. Макаренко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645024"/>
            <a:ext cx="3326515" cy="292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20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Эмблема Логоса для календар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452" y="-15524"/>
            <a:ext cx="2520280" cy="1605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39D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3927773"/>
            <a:ext cx="3023073" cy="2269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568" y="764704"/>
            <a:ext cx="612068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/>
              <a:t>Обучающихся – 1289 детей</a:t>
            </a:r>
          </a:p>
          <a:p>
            <a:pPr>
              <a:lnSpc>
                <a:spcPct val="150000"/>
              </a:lnSpc>
            </a:pPr>
            <a:r>
              <a:rPr lang="ru-RU" b="1" dirty="0" smtClean="0"/>
              <a:t>Образовательных программ -  45</a:t>
            </a:r>
          </a:p>
          <a:p>
            <a:pPr>
              <a:lnSpc>
                <a:spcPct val="150000"/>
              </a:lnSpc>
            </a:pPr>
            <a:r>
              <a:rPr lang="ru-RU" b="1" dirty="0" smtClean="0"/>
              <a:t>Детских объединений – 40</a:t>
            </a:r>
          </a:p>
          <a:p>
            <a:pPr>
              <a:lnSpc>
                <a:spcPct val="150000"/>
              </a:lnSpc>
            </a:pPr>
            <a:r>
              <a:rPr lang="ru-RU" b="1" dirty="0" smtClean="0"/>
              <a:t>Основных педагогов – 23</a:t>
            </a:r>
          </a:p>
          <a:p>
            <a:pPr>
              <a:lnSpc>
                <a:spcPct val="150000"/>
              </a:lnSpc>
            </a:pPr>
            <a:r>
              <a:rPr lang="ru-RU" b="1" dirty="0" smtClean="0"/>
              <a:t>Совместителей - 33</a:t>
            </a:r>
            <a:endParaRPr lang="ru-RU" b="1" dirty="0"/>
          </a:p>
        </p:txBody>
      </p:sp>
      <p:pic>
        <p:nvPicPr>
          <p:cNvPr id="1026" name="Picture 2" descr="Y:\Семерикова\учитель годы видео\1 от частного к общему\коллектив\_DSC825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5" r="10921" b="22555"/>
          <a:stretch/>
        </p:blipFill>
        <p:spPr bwMode="auto">
          <a:xfrm>
            <a:off x="683568" y="3429000"/>
            <a:ext cx="4011985" cy="247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90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Эмблема Логоса для календар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0"/>
            <a:ext cx="1619672" cy="109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39D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05347" y="210372"/>
            <a:ext cx="6768752" cy="363980"/>
          </a:xfrm>
          <a:prstGeom prst="roundRect">
            <a:avLst/>
          </a:prstGeom>
          <a:noFill/>
          <a:ln>
            <a:solidFill>
              <a:schemeClr val="bg2">
                <a:lumMod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0194" y="912661"/>
            <a:ext cx="8834916" cy="716139"/>
          </a:xfrm>
          <a:prstGeom prst="roundRect">
            <a:avLst>
              <a:gd name="adj" fmla="val 0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0193" y="890192"/>
            <a:ext cx="8786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Цель: оказание практической психолого-педагогической помощи и поддержки родителям; предоставление возможности общения и обмена опытом в решении проблем. Воспитание родительской ответственности.</a:t>
            </a:r>
            <a:endParaRPr lang="ru-RU" sz="1600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635629" y="574352"/>
            <a:ext cx="0" cy="338309"/>
          </a:xfrm>
          <a:prstGeom prst="straightConnector1">
            <a:avLst/>
          </a:prstGeom>
          <a:ln w="38100">
            <a:solidFill>
              <a:schemeClr val="tx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093779" y="1824131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Задачи:</a:t>
            </a:r>
            <a:endParaRPr lang="ru-RU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4622686" y="1628800"/>
            <a:ext cx="0" cy="3707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1230295" y="2048652"/>
            <a:ext cx="2952328" cy="50405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5024123" y="2014877"/>
            <a:ext cx="2592288" cy="50405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3609377" y="2085642"/>
            <a:ext cx="720080" cy="50405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4741851" y="2085642"/>
            <a:ext cx="792088" cy="50405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779912" y="4032625"/>
            <a:ext cx="2306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Формы работы</a:t>
            </a:r>
            <a:endParaRPr lang="ru-RU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884055" y="2518933"/>
            <a:ext cx="2160240" cy="12518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2353752" y="2589698"/>
            <a:ext cx="2160240" cy="11810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637542" y="2573635"/>
            <a:ext cx="2160240" cy="1197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646973" y="112687"/>
            <a:ext cx="6124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Работа с родителями в Центре «Логос»</a:t>
            </a:r>
            <a:endParaRPr lang="ru-RU" sz="2400" dirty="0"/>
          </a:p>
        </p:txBody>
      </p:sp>
      <p:cxnSp>
        <p:nvCxnSpPr>
          <p:cNvPr id="38" name="Прямая со стрелкой 37"/>
          <p:cNvCxnSpPr/>
          <p:nvPr/>
        </p:nvCxnSpPr>
        <p:spPr>
          <a:xfrm flipH="1">
            <a:off x="5533939" y="3770791"/>
            <a:ext cx="2232248" cy="4465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>
            <a:endCxn id="25" idx="1"/>
          </p:cNvCxnSpPr>
          <p:nvPr/>
        </p:nvCxnSpPr>
        <p:spPr>
          <a:xfrm>
            <a:off x="1111700" y="3770791"/>
            <a:ext cx="2668212" cy="4465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>
            <a:off x="3334285" y="3742817"/>
            <a:ext cx="750324" cy="3521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H="1">
            <a:off x="5160366" y="3770791"/>
            <a:ext cx="554600" cy="3323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Скругленный прямоугольник 50"/>
          <p:cNvSpPr/>
          <p:nvPr/>
        </p:nvSpPr>
        <p:spPr>
          <a:xfrm>
            <a:off x="257312" y="4395326"/>
            <a:ext cx="2003045" cy="226740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2464971" y="4301788"/>
            <a:ext cx="2003045" cy="23809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637542" y="4415341"/>
            <a:ext cx="2003045" cy="226740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6880289" y="4401957"/>
            <a:ext cx="2003045" cy="226740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TextBox 56"/>
          <p:cNvSpPr txBox="1"/>
          <p:nvPr/>
        </p:nvSpPr>
        <p:spPr>
          <a:xfrm>
            <a:off x="257313" y="4415341"/>
            <a:ext cx="2003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Интерактивные</a:t>
            </a:r>
            <a:endParaRPr lang="ru-RU" dirty="0"/>
          </a:p>
        </p:txBody>
      </p:sp>
      <p:sp>
        <p:nvSpPr>
          <p:cNvPr id="58" name="TextBox 57"/>
          <p:cNvSpPr txBox="1"/>
          <p:nvPr/>
        </p:nvSpPr>
        <p:spPr>
          <a:xfrm>
            <a:off x="2592624" y="4247020"/>
            <a:ext cx="1965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Традиционные</a:t>
            </a:r>
            <a:endParaRPr lang="ru-RU" dirty="0"/>
          </a:p>
        </p:txBody>
      </p:sp>
      <p:sp>
        <p:nvSpPr>
          <p:cNvPr id="59" name="TextBox 58"/>
          <p:cNvSpPr txBox="1"/>
          <p:nvPr/>
        </p:nvSpPr>
        <p:spPr>
          <a:xfrm>
            <a:off x="4720046" y="4340625"/>
            <a:ext cx="1908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Психолого-педагогические</a:t>
            </a:r>
            <a:endParaRPr lang="ru-RU" dirty="0"/>
          </a:p>
        </p:txBody>
      </p:sp>
      <p:sp>
        <p:nvSpPr>
          <p:cNvPr id="60" name="TextBox 59"/>
          <p:cNvSpPr txBox="1"/>
          <p:nvPr/>
        </p:nvSpPr>
        <p:spPr>
          <a:xfrm>
            <a:off x="6997659" y="4415341"/>
            <a:ext cx="1858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Общественные</a:t>
            </a:r>
            <a:endParaRPr lang="ru-RU" dirty="0"/>
          </a:p>
        </p:txBody>
      </p:sp>
      <p:sp>
        <p:nvSpPr>
          <p:cNvPr id="61" name="TextBox 60"/>
          <p:cNvSpPr txBox="1"/>
          <p:nvPr/>
        </p:nvSpPr>
        <p:spPr>
          <a:xfrm>
            <a:off x="257311" y="4812013"/>
            <a:ext cx="19252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айт Центра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братная связь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руппа в ВК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онференция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навигатор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483068" y="4450064"/>
            <a:ext cx="20600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одительские собрания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ткрытые уроки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онцерты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осуговые мероприятия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едели отделов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ур.слеты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622686" y="4986956"/>
            <a:ext cx="20055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онсультации психолога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нкетирование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иагностика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884055" y="4812013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одительский комитет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емейный клуб «Ступени»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0" y="2589698"/>
            <a:ext cx="2160240" cy="11810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20936" y="2510493"/>
            <a:ext cx="19815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Установить партнерские отношения с семьей каждого обучающегося</a:t>
            </a:r>
            <a:endParaRPr lang="ru-RU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2353752" y="2572934"/>
            <a:ext cx="2160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Объединить усилия для полноценного развития и воспитания</a:t>
            </a:r>
            <a:endParaRPr lang="ru-RU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4645713" y="2527616"/>
            <a:ext cx="2112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Создать атмосферу общности интересов, эмоциональной поддержки</a:t>
            </a:r>
            <a:endParaRPr lang="ru-RU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6997659" y="2589698"/>
            <a:ext cx="20466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Активизировать и обогащать воспитательные умения родителей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Эмблема Логоса для календар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3148"/>
            <a:ext cx="2119460" cy="143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39D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332656"/>
            <a:ext cx="84249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Интерактивные формы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7" b="5327"/>
          <a:stretch/>
        </p:blipFill>
        <p:spPr bwMode="auto">
          <a:xfrm>
            <a:off x="147960" y="722688"/>
            <a:ext cx="6728296" cy="486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7980" r="12201" b="7980"/>
          <a:stretch/>
        </p:blipFill>
        <p:spPr>
          <a:xfrm>
            <a:off x="4371071" y="3184809"/>
            <a:ext cx="4772929" cy="295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Эмблема Логоса для календар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60648"/>
            <a:ext cx="2119460" cy="143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39D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5" b="5643"/>
          <a:stretch/>
        </p:blipFill>
        <p:spPr bwMode="auto">
          <a:xfrm>
            <a:off x="3798" y="692696"/>
            <a:ext cx="6040208" cy="356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7" b="5194"/>
          <a:stretch/>
        </p:blipFill>
        <p:spPr bwMode="auto">
          <a:xfrm>
            <a:off x="251520" y="3933056"/>
            <a:ext cx="3891377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8" b="4896"/>
          <a:stretch/>
        </p:blipFill>
        <p:spPr bwMode="auto">
          <a:xfrm>
            <a:off x="4263313" y="4014783"/>
            <a:ext cx="3771202" cy="264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7" b="5343"/>
          <a:stretch/>
        </p:blipFill>
        <p:spPr bwMode="auto">
          <a:xfrm>
            <a:off x="5454103" y="1449646"/>
            <a:ext cx="3714583" cy="25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260648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Интерактивные формы работы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Эмблема Логоса для календар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60648"/>
            <a:ext cx="2119460" cy="143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39D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80667" y="220381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Родительские  конференции</a:t>
            </a:r>
            <a:endParaRPr lang="ru-RU" dirty="0"/>
          </a:p>
        </p:txBody>
      </p:sp>
      <p:pic>
        <p:nvPicPr>
          <p:cNvPr id="1026" name="Picture 2" descr="C:\Users\User\Desktop\Новая папка (2)\DSCN70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77901"/>
            <a:ext cx="4285209" cy="321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Новая папка (2)\DSCN70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51142"/>
            <a:ext cx="3950312" cy="296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260648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Интерактивные формы работы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3639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2693"/>
            <a:ext cx="21209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-191" t="9843" r="1489" b="2751"/>
          <a:stretch/>
        </p:blipFill>
        <p:spPr>
          <a:xfrm>
            <a:off x="539552" y="1988840"/>
            <a:ext cx="7780248" cy="38736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476672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Интерактивные формы работы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6740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0960"/>
            <a:ext cx="21209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404664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Традиционные формы работы с родителями</a:t>
            </a:r>
            <a:endParaRPr lang="ru-RU" sz="2400" dirty="0"/>
          </a:p>
        </p:txBody>
      </p:sp>
      <p:pic>
        <p:nvPicPr>
          <p:cNvPr id="2052" name="Picture 4" descr="C:\Users\User\Desktop\Новая папка (2)\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795" y="3861048"/>
            <a:ext cx="4092205" cy="230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7456" y="1475729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Родительские собрания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300192" y="6162913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Концерты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56" y="2996952"/>
            <a:ext cx="4499992" cy="25312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5576" y="553387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Открытые уроки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433" y="886073"/>
            <a:ext cx="2843808" cy="21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4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1452</TotalTime>
  <Words>289</Words>
  <Application>Microsoft Office PowerPoint</Application>
  <PresentationFormat>Экран (4:3)</PresentationFormat>
  <Paragraphs>97</Paragraphs>
  <Slides>15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Воздушный поток</vt:lpstr>
      <vt:lpstr>Adobe 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100</cp:revision>
  <cp:lastPrinted>2019-03-20T12:01:06Z</cp:lastPrinted>
  <dcterms:created xsi:type="dcterms:W3CDTF">2013-04-11T03:52:54Z</dcterms:created>
  <dcterms:modified xsi:type="dcterms:W3CDTF">2019-03-22T06:33:37Z</dcterms:modified>
</cp:coreProperties>
</file>